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95" r:id="rId4"/>
    <p:sldId id="307" r:id="rId5"/>
    <p:sldId id="299" r:id="rId6"/>
    <p:sldId id="298" r:id="rId7"/>
    <p:sldId id="306" r:id="rId8"/>
    <p:sldId id="300" r:id="rId9"/>
    <p:sldId id="297" r:id="rId10"/>
    <p:sldId id="301" r:id="rId11"/>
    <p:sldId id="304" r:id="rId12"/>
    <p:sldId id="308" r:id="rId13"/>
    <p:sldId id="309" r:id="rId14"/>
    <p:sldId id="310" r:id="rId15"/>
    <p:sldId id="314" r:id="rId16"/>
    <p:sldId id="311" r:id="rId17"/>
    <p:sldId id="312"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584"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6C5CF-117A-42A3-987C-1FA1908FB7F9}" type="datetimeFigureOut">
              <a:rPr lang="nl-NL" smtClean="0"/>
              <a:t>22-8-2018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12B84-2D85-4369-BCD4-55C5E6E2680C}" type="slidenum">
              <a:rPr lang="nl-NL" smtClean="0"/>
              <a:t>‹nr.›</a:t>
            </a:fld>
            <a:endParaRPr lang="nl-NL"/>
          </a:p>
        </p:txBody>
      </p:sp>
    </p:spTree>
    <p:extLst>
      <p:ext uri="{BB962C8B-B14F-4D97-AF65-F5344CB8AC3E}">
        <p14:creationId xmlns:p14="http://schemas.microsoft.com/office/powerpoint/2010/main" val="3425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jn.rvo.nl/bedrijfsmatig-huisdieren-houde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vwa.nl/onderwerpen/tentoonstellen-en-verzamelen-dieren/inhoud/eisen-gezelschapsdieren-op-markten-tentoonstellingen-of-beurz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Lucida Sans" panose="020B0602030504020204" pitchFamily="34" charset="0"/>
              </a:rPr>
              <a:t>Dierenwelzijn gaat over de kwaliteit van het leven van dieren.</a:t>
            </a:r>
          </a:p>
          <a:p>
            <a:endParaRPr lang="nl-NL" dirty="0" smtClean="0">
              <a:latin typeface="Lucida Sans" panose="020B0602030504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4</a:t>
            </a:fld>
            <a:endParaRPr lang="nl-NL"/>
          </a:p>
        </p:txBody>
      </p:sp>
    </p:spTree>
    <p:extLst>
      <p:ext uri="{BB962C8B-B14F-4D97-AF65-F5344CB8AC3E}">
        <p14:creationId xmlns:p14="http://schemas.microsoft.com/office/powerpoint/2010/main" val="33868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17</a:t>
            </a:fld>
            <a:endParaRPr lang="nl-NL"/>
          </a:p>
        </p:txBody>
      </p:sp>
    </p:spTree>
    <p:extLst>
      <p:ext uri="{BB962C8B-B14F-4D97-AF65-F5344CB8AC3E}">
        <p14:creationId xmlns:p14="http://schemas.microsoft.com/office/powerpoint/2010/main" val="330378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5</a:t>
            </a:fld>
            <a:endParaRPr lang="nl-NL"/>
          </a:p>
        </p:txBody>
      </p:sp>
    </p:spTree>
    <p:extLst>
      <p:ext uri="{BB962C8B-B14F-4D97-AF65-F5344CB8AC3E}">
        <p14:creationId xmlns:p14="http://schemas.microsoft.com/office/powerpoint/2010/main" val="96663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In enkele landen is het risico op rabiës hoog, de regels zijn dan ook strenger. Naast de vaccinatie moeten de dieren ook een serologische test ondergaan waaruit blijkt of ze voldoende beschermd zijn tegen rabiës. De test kan pas 1 maand na de vaccinatie gedaan worden en moet tenminste 3 maanden voor het vertrek naar de EU gestuurd worden.</a:t>
            </a:r>
          </a:p>
          <a:p>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6</a:t>
            </a:fld>
            <a:endParaRPr lang="nl-NL"/>
          </a:p>
        </p:txBody>
      </p:sp>
    </p:spTree>
    <p:extLst>
      <p:ext uri="{BB962C8B-B14F-4D97-AF65-F5344CB8AC3E}">
        <p14:creationId xmlns:p14="http://schemas.microsoft.com/office/powerpoint/2010/main" val="210402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7</a:t>
            </a:fld>
            <a:endParaRPr lang="nl-NL"/>
          </a:p>
        </p:txBody>
      </p:sp>
    </p:spTree>
    <p:extLst>
      <p:ext uri="{BB962C8B-B14F-4D97-AF65-F5344CB8AC3E}">
        <p14:creationId xmlns:p14="http://schemas.microsoft.com/office/powerpoint/2010/main" val="117928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8</a:t>
            </a:fld>
            <a:endParaRPr lang="nl-NL"/>
          </a:p>
        </p:txBody>
      </p:sp>
    </p:spTree>
    <p:extLst>
      <p:ext uri="{BB962C8B-B14F-4D97-AF65-F5344CB8AC3E}">
        <p14:creationId xmlns:p14="http://schemas.microsoft.com/office/powerpoint/2010/main" val="284665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U </a:t>
            </a:r>
            <a:r>
              <a:rPr lang="nl-NL" sz="1200" b="0" i="0" u="none" strike="noStrike" kern="1200" dirty="0" smtClean="0">
                <a:solidFill>
                  <a:schemeClr val="tx1"/>
                </a:solidFill>
                <a:effectLst/>
                <a:latin typeface="+mn-lt"/>
                <a:ea typeface="+mn-ea"/>
                <a:cs typeface="+mn-cs"/>
                <a:hlinkClick r:id="rId3"/>
              </a:rPr>
              <a:t>registreert de locatie</a:t>
            </a:r>
            <a:r>
              <a:rPr lang="nl-NL" sz="1200" b="0" i="0" kern="1200" dirty="0" smtClean="0">
                <a:solidFill>
                  <a:schemeClr val="tx1"/>
                </a:solidFill>
                <a:effectLst/>
                <a:latin typeface="+mn-lt"/>
                <a:ea typeface="+mn-ea"/>
                <a:cs typeface="+mn-cs"/>
              </a:rPr>
              <a:t> van waaruit u activiteiten uitoefent. Die locatie krijgt dan een Uniek Bedrijfsnummer (UBN).</a:t>
            </a:r>
          </a:p>
          <a:p>
            <a:r>
              <a:rPr lang="nl-NL" sz="1200" b="0" i="0" kern="1200" dirty="0" smtClean="0">
                <a:solidFill>
                  <a:schemeClr val="tx1"/>
                </a:solidFill>
                <a:effectLst/>
                <a:latin typeface="+mn-lt"/>
                <a:ea typeface="+mn-ea"/>
                <a:cs typeface="+mn-cs"/>
              </a:rPr>
              <a:t>Als eigenaar bent u verantwoordelijk voor het welzijn en de gezondheid van uw dieren. U moet zich houden aan regels voor huisvesting en verzorging. Dierenmishandeling en verwaarlozing zijn verboden. Dit is ook zo als u bedrijfsmatig huisdieren opvangt, fokt, aflevert en verhandelt. Het gaat om zoogdieren, vogels, reptielen, amfibieën en vissen.</a:t>
            </a:r>
          </a:p>
          <a:p>
            <a:r>
              <a:rPr lang="nl-NL" sz="1200" b="0" i="0" kern="1200" dirty="0" smtClean="0">
                <a:solidFill>
                  <a:schemeClr val="tx1"/>
                </a:solidFill>
                <a:effectLst/>
                <a:latin typeface="+mn-lt"/>
                <a:ea typeface="+mn-ea"/>
                <a:cs typeface="+mn-cs"/>
              </a:rPr>
              <a:t>Organiseert u een tentoonstelling, beurs of markt waar bedrijfsmatige activiteiten met huisdieren plaatsvinden, dan meldt u zich bij de </a:t>
            </a:r>
            <a:r>
              <a:rPr lang="nl-NL" sz="1200" b="0" i="0" u="none" strike="noStrike" kern="1200" dirty="0" smtClean="0">
                <a:solidFill>
                  <a:schemeClr val="tx1"/>
                </a:solidFill>
                <a:effectLst/>
                <a:latin typeface="+mn-lt"/>
                <a:ea typeface="+mn-ea"/>
                <a:cs typeface="+mn-cs"/>
                <a:hlinkClick r:id="rId4"/>
              </a:rPr>
              <a:t>NVWA</a:t>
            </a:r>
            <a:endParaRPr lang="nl-NL" sz="1200" b="0" i="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9</a:t>
            </a:fld>
            <a:endParaRPr lang="nl-NL"/>
          </a:p>
        </p:txBody>
      </p:sp>
    </p:spTree>
    <p:extLst>
      <p:ext uri="{BB962C8B-B14F-4D97-AF65-F5344CB8AC3E}">
        <p14:creationId xmlns:p14="http://schemas.microsoft.com/office/powerpoint/2010/main" val="104432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9462E77-77A1-42C3-B018-F38C1EFCE185}" type="slidenum">
              <a:rPr lang="nl-NL" smtClean="0"/>
              <a:t>10</a:t>
            </a:fld>
            <a:endParaRPr lang="nl-NL"/>
          </a:p>
        </p:txBody>
      </p:sp>
    </p:spTree>
    <p:extLst>
      <p:ext uri="{BB962C8B-B14F-4D97-AF65-F5344CB8AC3E}">
        <p14:creationId xmlns:p14="http://schemas.microsoft.com/office/powerpoint/2010/main" val="27721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Verenigd Koninkrijk, Ierland, Malta en Finland is het verplicht om honden te ontwormen. </a:t>
            </a:r>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12</a:t>
            </a:fld>
            <a:endParaRPr lang="nl-NL"/>
          </a:p>
        </p:txBody>
      </p:sp>
    </p:spTree>
    <p:extLst>
      <p:ext uri="{BB962C8B-B14F-4D97-AF65-F5344CB8AC3E}">
        <p14:creationId xmlns:p14="http://schemas.microsoft.com/office/powerpoint/2010/main" val="133932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212B84-2D85-4369-BCD4-55C5E6E2680C}" type="slidenum">
              <a:rPr lang="nl-NL" smtClean="0"/>
              <a:t>13</a:t>
            </a:fld>
            <a:endParaRPr lang="nl-NL"/>
          </a:p>
        </p:txBody>
      </p:sp>
    </p:spTree>
    <p:extLst>
      <p:ext uri="{BB962C8B-B14F-4D97-AF65-F5344CB8AC3E}">
        <p14:creationId xmlns:p14="http://schemas.microsoft.com/office/powerpoint/2010/main" val="371268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1616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33906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92667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11896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96336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41938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93969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F9F7B97-692C-4828-A1C0-6D42C56B3895}" type="datetimeFigureOut">
              <a:rPr lang="nl-NL" smtClean="0"/>
              <a:t>22-8-2018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64323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F9F7B97-692C-4828-A1C0-6D42C56B3895}" type="datetimeFigureOut">
              <a:rPr lang="nl-NL" smtClean="0"/>
              <a:t>22-8-2018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005927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B97-692C-4828-A1C0-6D42C56B3895}" type="datetimeFigureOut">
              <a:rPr lang="nl-NL" smtClean="0"/>
              <a:t>22-8-2018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4223457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83636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20268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438132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4048476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8814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190598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106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661147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4182912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97005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23813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39953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FF9F7B97-692C-4828-A1C0-6D42C56B3895}" type="datetimeFigureOut">
              <a:rPr lang="nl-NL" smtClean="0"/>
              <a:t>22-8-2018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893853-BBD3-4D5A-81DC-91820DC150DB}"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164391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9F7B97-692C-4828-A1C0-6D42C56B3895}" type="datetimeFigureOut">
              <a:rPr lang="nl-NL" smtClean="0"/>
              <a:t>22-8-2018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893853-BBD3-4D5A-81DC-91820DC150DB}"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42288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B97-692C-4828-A1C0-6D42C56B3895}" type="datetimeFigureOut">
              <a:rPr lang="nl-NL" smtClean="0"/>
              <a:t>22-8-2018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52309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38097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46866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F9F7B97-692C-4828-A1C0-6D42C56B3895}" type="datetimeFigureOut">
              <a:rPr lang="nl-NL" smtClean="0"/>
              <a:t>22-8-2018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5893853-BBD3-4D5A-81DC-91820DC150DB}" type="slidenum">
              <a:rPr lang="nl-NL" smtClean="0"/>
              <a:t>‹nr.›</a:t>
            </a:fld>
            <a:endParaRPr lang="nl-NL"/>
          </a:p>
        </p:txBody>
      </p:sp>
    </p:spTree>
    <p:extLst>
      <p:ext uri="{BB962C8B-B14F-4D97-AF65-F5344CB8AC3E}">
        <p14:creationId xmlns:p14="http://schemas.microsoft.com/office/powerpoint/2010/main" val="1143033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9F7B97-692C-4828-A1C0-6D42C56B3895}" type="datetimeFigureOut">
              <a:rPr lang="nl-NL" smtClean="0"/>
              <a:t>22-8-2018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893853-BBD3-4D5A-81DC-91820DC150DB}" type="slidenum">
              <a:rPr lang="nl-NL" smtClean="0"/>
              <a:t>‹nr.›</a:t>
            </a:fld>
            <a:endParaRPr lang="nl-NL"/>
          </a:p>
        </p:txBody>
      </p:sp>
    </p:spTree>
    <p:extLst>
      <p:ext uri="{BB962C8B-B14F-4D97-AF65-F5344CB8AC3E}">
        <p14:creationId xmlns:p14="http://schemas.microsoft.com/office/powerpoint/2010/main" val="3405348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ndg.n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ideo" Target="https://www.youtube.com/embed/3lzU2eCtTg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7200" b="1" dirty="0" smtClean="0">
                <a:solidFill>
                  <a:schemeClr val="tx2"/>
                </a:solidFill>
              </a:rPr>
              <a:t>Wet- en regelgeving </a:t>
            </a:r>
            <a:endParaRPr lang="nl-NL" sz="7200" b="1" dirty="0">
              <a:solidFill>
                <a:schemeClr val="tx2"/>
              </a:solidFill>
            </a:endParaRPr>
          </a:p>
        </p:txBody>
      </p:sp>
      <p:sp>
        <p:nvSpPr>
          <p:cNvPr id="3" name="Ondertitel 2"/>
          <p:cNvSpPr>
            <a:spLocks noGrp="1"/>
          </p:cNvSpPr>
          <p:nvPr>
            <p:ph type="subTitle" idx="1"/>
          </p:nvPr>
        </p:nvSpPr>
        <p:spPr/>
        <p:txBody>
          <a:bodyPr>
            <a:normAutofit/>
          </a:bodyPr>
          <a:lstStyle/>
          <a:p>
            <a:r>
              <a:rPr lang="nl-NL" sz="3200" dirty="0" smtClean="0"/>
              <a:t>Diersoortverdieping honden en katten </a:t>
            </a:r>
            <a:endParaRPr lang="nl-NL" sz="3200" dirty="0" smtClean="0"/>
          </a:p>
        </p:txBody>
      </p:sp>
      <p:pic>
        <p:nvPicPr>
          <p:cNvPr id="5" name="Afbeelding 4"/>
          <p:cNvPicPr>
            <a:picLocks noChangeAspect="1"/>
          </p:cNvPicPr>
          <p:nvPr/>
        </p:nvPicPr>
        <p:blipFill>
          <a:blip r:embed="rId2"/>
          <a:stretch>
            <a:fillRect/>
          </a:stretch>
        </p:blipFill>
        <p:spPr>
          <a:xfrm>
            <a:off x="2971800" y="4859646"/>
            <a:ext cx="4065270" cy="1442515"/>
          </a:xfrm>
          <a:prstGeom prst="rect">
            <a:avLst/>
          </a:prstGeom>
        </p:spPr>
      </p:pic>
      <p:pic>
        <p:nvPicPr>
          <p:cNvPr id="6" name="Afbeelding 5"/>
          <p:cNvPicPr>
            <a:picLocks noChangeAspect="1"/>
          </p:cNvPicPr>
          <p:nvPr/>
        </p:nvPicPr>
        <p:blipFill>
          <a:blip r:embed="rId3"/>
          <a:stretch>
            <a:fillRect/>
          </a:stretch>
        </p:blipFill>
        <p:spPr>
          <a:xfrm>
            <a:off x="1091565" y="365461"/>
            <a:ext cx="3128004" cy="2179620"/>
          </a:xfrm>
          <a:prstGeom prst="rect">
            <a:avLst/>
          </a:prstGeom>
        </p:spPr>
      </p:pic>
    </p:spTree>
    <p:extLst>
      <p:ext uri="{BB962C8B-B14F-4D97-AF65-F5344CB8AC3E}">
        <p14:creationId xmlns:p14="http://schemas.microsoft.com/office/powerpoint/2010/main" val="372587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880EA-5B04-4A25-B6BC-BBB718D6CB59}"/>
              </a:ext>
            </a:extLst>
          </p:cNvPr>
          <p:cNvSpPr>
            <a:spLocks noGrp="1"/>
          </p:cNvSpPr>
          <p:nvPr>
            <p:ph type="title"/>
          </p:nvPr>
        </p:nvSpPr>
        <p:spPr/>
        <p:txBody>
          <a:bodyPr/>
          <a:lstStyle/>
          <a:p>
            <a:r>
              <a:rPr lang="nl-NL" b="1" dirty="0" smtClean="0">
                <a:solidFill>
                  <a:schemeClr val="tx2"/>
                </a:solidFill>
              </a:rPr>
              <a:t>Wetgeving </a:t>
            </a:r>
            <a:r>
              <a:rPr lang="nl-NL" b="1" dirty="0">
                <a:solidFill>
                  <a:schemeClr val="tx2"/>
                </a:solidFill>
              </a:rPr>
              <a:t>rondom </a:t>
            </a:r>
            <a:r>
              <a:rPr lang="nl-NL" b="1" dirty="0" smtClean="0">
                <a:solidFill>
                  <a:schemeClr val="tx2"/>
                </a:solidFill>
              </a:rPr>
              <a:t>verkopen - Garantie</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7BF78745-90F4-4127-A4C2-7E371873DF47}"/>
              </a:ext>
            </a:extLst>
          </p:cNvPr>
          <p:cNvSpPr>
            <a:spLocks noGrp="1"/>
          </p:cNvSpPr>
          <p:nvPr>
            <p:ph idx="1"/>
          </p:nvPr>
        </p:nvSpPr>
        <p:spPr/>
        <p:txBody>
          <a:bodyPr>
            <a:normAutofit fontScale="77500" lnSpcReduction="20000"/>
          </a:bodyPr>
          <a:lstStyle/>
          <a:p>
            <a:r>
              <a:rPr lang="nl-NL" sz="3000" dirty="0" smtClean="0"/>
              <a:t>In </a:t>
            </a:r>
            <a:r>
              <a:rPr lang="nl-NL" sz="3000" dirty="0"/>
              <a:t>het recht rond koop en verkoop is een dier nog steeds gewoon een ding. Dus het kopen van een dier is voor de wet hetzelfde als het kopen van een televisie, koelkast of auto.</a:t>
            </a:r>
          </a:p>
          <a:p>
            <a:pPr marL="0" indent="0">
              <a:buNone/>
            </a:pPr>
            <a:endParaRPr lang="nl-NL" sz="3000" dirty="0"/>
          </a:p>
          <a:p>
            <a:r>
              <a:rPr lang="nl-NL" sz="3000" dirty="0"/>
              <a:t>Als de koper in de </a:t>
            </a:r>
            <a:r>
              <a:rPr lang="nl-NL" sz="3000" b="1" dirty="0"/>
              <a:t>eerste zes maanden </a:t>
            </a:r>
            <a:r>
              <a:rPr lang="nl-NL" sz="3000" dirty="0"/>
              <a:t>na de aankoop van het dier het dier terugbrengt moet de verkoper aantonen dat het dier het gebrek niet had toen hij/zij het verkocht</a:t>
            </a:r>
            <a:r>
              <a:rPr lang="nl-NL" sz="3000" dirty="0" smtClean="0"/>
              <a:t>.</a:t>
            </a:r>
          </a:p>
          <a:p>
            <a:pPr marL="0" indent="0">
              <a:buNone/>
            </a:pPr>
            <a:endParaRPr lang="nl-NL" sz="3000" dirty="0"/>
          </a:p>
          <a:p>
            <a:r>
              <a:rPr lang="nl-NL" sz="3000" dirty="0"/>
              <a:t>Als de koper </a:t>
            </a:r>
            <a:r>
              <a:rPr lang="nl-NL" sz="3000" b="1" dirty="0"/>
              <a:t>na zes maanden </a:t>
            </a:r>
            <a:r>
              <a:rPr lang="nl-NL" sz="3000" dirty="0"/>
              <a:t>het dier terugbrengt dan moet de koper aantonen dat het gebrek al aanwezig was toen het dier verkocht werd.</a:t>
            </a:r>
          </a:p>
          <a:p>
            <a:endParaRPr lang="nl-NL" sz="3000" dirty="0">
              <a:latin typeface="Lucida Sans" panose="020B0602030504020204" pitchFamily="34" charset="0"/>
            </a:endParaRPr>
          </a:p>
          <a:p>
            <a:endParaRPr lang="nl-NL" dirty="0"/>
          </a:p>
          <a:p>
            <a:endParaRPr lang="nl-NL" dirty="0"/>
          </a:p>
          <a:p>
            <a:endParaRPr lang="nl-NL" dirty="0"/>
          </a:p>
        </p:txBody>
      </p:sp>
    </p:spTree>
    <p:extLst>
      <p:ext uri="{BB962C8B-B14F-4D97-AF65-F5344CB8AC3E}">
        <p14:creationId xmlns:p14="http://schemas.microsoft.com/office/powerpoint/2010/main" val="16833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2"/>
                </a:solidFill>
              </a:rPr>
              <a:t>Wetgeving rondom </a:t>
            </a:r>
            <a:r>
              <a:rPr lang="nl-NL" b="1" dirty="0" smtClean="0">
                <a:solidFill>
                  <a:schemeClr val="tx2"/>
                </a:solidFill>
              </a:rPr>
              <a:t>het </a:t>
            </a:r>
            <a:r>
              <a:rPr lang="nl-NL" b="1" u="sng" dirty="0" smtClean="0">
                <a:solidFill>
                  <a:schemeClr val="tx2"/>
                </a:solidFill>
              </a:rPr>
              <a:t>houden</a:t>
            </a:r>
            <a:r>
              <a:rPr lang="nl-NL" b="1" dirty="0" smtClean="0">
                <a:solidFill>
                  <a:schemeClr val="tx2"/>
                </a:solidFill>
              </a:rPr>
              <a:t> </a:t>
            </a:r>
            <a:r>
              <a:rPr lang="nl-NL" b="1" dirty="0">
                <a:solidFill>
                  <a:schemeClr val="tx2"/>
                </a:solidFill>
              </a:rPr>
              <a:t>van dieren</a:t>
            </a:r>
            <a:endParaRPr lang="nl-NL" dirty="0"/>
          </a:p>
        </p:txBody>
      </p:sp>
      <p:sp>
        <p:nvSpPr>
          <p:cNvPr id="3" name="Tijdelijke aanduiding voor inhoud 2"/>
          <p:cNvSpPr>
            <a:spLocks noGrp="1"/>
          </p:cNvSpPr>
          <p:nvPr>
            <p:ph idx="1"/>
          </p:nvPr>
        </p:nvSpPr>
        <p:spPr>
          <a:xfrm>
            <a:off x="845127" y="1828800"/>
            <a:ext cx="10944102" cy="4351337"/>
          </a:xfrm>
        </p:spPr>
        <p:txBody>
          <a:bodyPr/>
          <a:lstStyle/>
          <a:p>
            <a:pPr marL="0" indent="0">
              <a:buNone/>
            </a:pPr>
            <a:r>
              <a:rPr lang="nl-NL" sz="2000" dirty="0"/>
              <a:t>Voor het bedrijfsmatige houden van huisdieren zijn regels opgenomen in het besluit houders dieren. In het besluit zijn de volgende regels opgenomen:</a:t>
            </a:r>
          </a:p>
          <a:p>
            <a:pPr lvl="0"/>
            <a:r>
              <a:rPr lang="nl-NL" sz="2000" dirty="0"/>
              <a:t>Houden van dieren anders dan voor landbouwdoeleinden (artikel 3.1 – 3.23).</a:t>
            </a:r>
          </a:p>
          <a:p>
            <a:pPr lvl="0"/>
            <a:r>
              <a:rPr lang="nl-NL" sz="2000" dirty="0"/>
              <a:t>H</a:t>
            </a:r>
            <a:r>
              <a:rPr lang="nl-NL" sz="2000" dirty="0" smtClean="0"/>
              <a:t>ouden </a:t>
            </a:r>
            <a:r>
              <a:rPr lang="nl-NL" sz="2000" dirty="0"/>
              <a:t>van dieren in dierentuinen (artikel 4.1 – 4.13).</a:t>
            </a:r>
          </a:p>
          <a:p>
            <a:pPr lvl="0"/>
            <a:r>
              <a:rPr lang="nl-NL" sz="2000" dirty="0"/>
              <a:t>Houden van dieren ten behoeven van circussen en andere optredens (artikel 4.14).</a:t>
            </a:r>
          </a:p>
          <a:p>
            <a:endParaRPr lang="nl-NL" dirty="0"/>
          </a:p>
        </p:txBody>
      </p:sp>
      <p:pic>
        <p:nvPicPr>
          <p:cNvPr id="4" name="Afbeelding 3"/>
          <p:cNvPicPr>
            <a:picLocks noChangeAspect="1"/>
          </p:cNvPicPr>
          <p:nvPr/>
        </p:nvPicPr>
        <p:blipFill>
          <a:blip r:embed="rId2"/>
          <a:stretch>
            <a:fillRect/>
          </a:stretch>
        </p:blipFill>
        <p:spPr>
          <a:xfrm>
            <a:off x="7328535" y="5196840"/>
            <a:ext cx="4667250" cy="1371600"/>
          </a:xfrm>
          <a:prstGeom prst="rect">
            <a:avLst/>
          </a:prstGeom>
        </p:spPr>
      </p:pic>
    </p:spTree>
    <p:extLst>
      <p:ext uri="{BB962C8B-B14F-4D97-AF65-F5344CB8AC3E}">
        <p14:creationId xmlns:p14="http://schemas.microsoft.com/office/powerpoint/2010/main" val="2425137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2"/>
                </a:solidFill>
              </a:rPr>
              <a:t>Wetgeving rondom </a:t>
            </a:r>
            <a:r>
              <a:rPr lang="nl-NL" b="1" dirty="0" smtClean="0">
                <a:solidFill>
                  <a:schemeClr val="tx2"/>
                </a:solidFill>
              </a:rPr>
              <a:t>het </a:t>
            </a:r>
            <a:r>
              <a:rPr lang="nl-NL" b="1" u="sng" dirty="0" smtClean="0">
                <a:solidFill>
                  <a:schemeClr val="tx2"/>
                </a:solidFill>
              </a:rPr>
              <a:t>vervoeren </a:t>
            </a:r>
            <a:r>
              <a:rPr lang="nl-NL" b="1" dirty="0" smtClean="0">
                <a:solidFill>
                  <a:schemeClr val="tx2"/>
                </a:solidFill>
              </a:rPr>
              <a:t>van </a:t>
            </a:r>
            <a:r>
              <a:rPr lang="nl-NL" b="1" dirty="0">
                <a:solidFill>
                  <a:schemeClr val="tx2"/>
                </a:solidFill>
              </a:rPr>
              <a:t>dieren</a:t>
            </a:r>
            <a:endParaRPr lang="nl-NL" dirty="0"/>
          </a:p>
        </p:txBody>
      </p:sp>
      <p:sp>
        <p:nvSpPr>
          <p:cNvPr id="3" name="Tijdelijke aanduiding voor inhoud 2"/>
          <p:cNvSpPr>
            <a:spLocks noGrp="1"/>
          </p:cNvSpPr>
          <p:nvPr>
            <p:ph idx="1"/>
          </p:nvPr>
        </p:nvSpPr>
        <p:spPr/>
        <p:txBody>
          <a:bodyPr>
            <a:normAutofit/>
          </a:bodyPr>
          <a:lstStyle/>
          <a:p>
            <a:r>
              <a:rPr lang="nl-NL" sz="2000" dirty="0"/>
              <a:t>Huisdieren mogen niet zomaar mee op reis de grens over, dit omdat levende dieren drager kunnen zijn van besmettelijke ziektes of aandoeningen. </a:t>
            </a:r>
            <a:endParaRPr lang="nl-NL" sz="2000" dirty="0" smtClean="0"/>
          </a:p>
          <a:p>
            <a:r>
              <a:rPr lang="nl-NL" sz="2000" dirty="0" smtClean="0"/>
              <a:t>Voor </a:t>
            </a:r>
            <a:r>
              <a:rPr lang="nl-NL" sz="2000" dirty="0"/>
              <a:t>een reis binnen de EU heeft de hond en/of kat een EU-dierenpaspoort nodig. </a:t>
            </a:r>
            <a:endParaRPr lang="nl-NL" sz="2000" dirty="0" smtClean="0"/>
          </a:p>
          <a:p>
            <a:r>
              <a:rPr lang="nl-NL" sz="2000" dirty="0" smtClean="0"/>
              <a:t>Daarnaast </a:t>
            </a:r>
            <a:r>
              <a:rPr lang="nl-NL" sz="2000" dirty="0"/>
              <a:t>moeten de dieren gechipt zijn en moeten ze minstens 21 dagen voor vertrek ingeënt zijn tegen rabiës. </a:t>
            </a:r>
            <a:endParaRPr lang="nl-NL" sz="2000" dirty="0" smtClean="0"/>
          </a:p>
          <a:p>
            <a:r>
              <a:rPr lang="nl-NL" sz="2000" dirty="0" smtClean="0"/>
              <a:t>Voor </a:t>
            </a:r>
            <a:r>
              <a:rPr lang="nl-NL" sz="2000" dirty="0"/>
              <a:t>een reis buiten de EU gelden soms nog aanvullende </a:t>
            </a:r>
            <a:r>
              <a:rPr lang="nl-NL" sz="2000" dirty="0" smtClean="0"/>
              <a:t>eisen</a:t>
            </a:r>
          </a:p>
          <a:p>
            <a:r>
              <a:rPr lang="en-US" sz="2000" dirty="0" smtClean="0"/>
              <a:t>De </a:t>
            </a:r>
            <a:r>
              <a:rPr lang="en-US" sz="2000" dirty="0"/>
              <a:t>regels </a:t>
            </a:r>
            <a:r>
              <a:rPr lang="en-US" sz="2000" dirty="0" err="1"/>
              <a:t>zijn</a:t>
            </a:r>
            <a:r>
              <a:rPr lang="en-US" sz="2000" dirty="0"/>
              <a:t> </a:t>
            </a:r>
            <a:r>
              <a:rPr lang="en-US" sz="2000" dirty="0" err="1"/>
              <a:t>te</a:t>
            </a:r>
            <a:r>
              <a:rPr lang="en-US" sz="2000" dirty="0"/>
              <a:t> </a:t>
            </a:r>
            <a:r>
              <a:rPr lang="en-US" sz="2000" dirty="0" err="1"/>
              <a:t>vinden</a:t>
            </a:r>
            <a:r>
              <a:rPr lang="en-US" sz="2000" dirty="0"/>
              <a:t> in </a:t>
            </a:r>
            <a:r>
              <a:rPr lang="en-US" sz="2000" dirty="0" err="1"/>
              <a:t>artikel</a:t>
            </a:r>
            <a:r>
              <a:rPr lang="en-US" sz="2000" dirty="0"/>
              <a:t> 2.5 </a:t>
            </a:r>
            <a:r>
              <a:rPr lang="en-US" sz="2000" dirty="0" err="1"/>
              <a:t>vervoer</a:t>
            </a:r>
            <a:r>
              <a:rPr lang="en-US" sz="2000" dirty="0"/>
              <a:t> </a:t>
            </a:r>
            <a:r>
              <a:rPr lang="en-US" sz="2000" dirty="0" err="1"/>
              <a:t>dieren</a:t>
            </a:r>
            <a:r>
              <a:rPr lang="en-US" sz="2000" dirty="0"/>
              <a:t>.</a:t>
            </a:r>
            <a:endParaRPr lang="nl-NL" sz="2000" dirty="0"/>
          </a:p>
          <a:p>
            <a:endParaRPr lang="nl-NL" dirty="0"/>
          </a:p>
        </p:txBody>
      </p:sp>
    </p:spTree>
    <p:extLst>
      <p:ext uri="{BB962C8B-B14F-4D97-AF65-F5344CB8AC3E}">
        <p14:creationId xmlns:p14="http://schemas.microsoft.com/office/powerpoint/2010/main" val="2249909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Handelsketen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sz="2000" dirty="0" smtClean="0"/>
              <a:t>Kunnen jullie voorbeelden bedenken van de handelsketen van honden &amp; katten?</a:t>
            </a:r>
          </a:p>
          <a:p>
            <a:r>
              <a:rPr lang="nl-NL" sz="2000" dirty="0"/>
              <a:t>Kenmerken van de malafide handelaar </a:t>
            </a:r>
          </a:p>
          <a:p>
            <a:r>
              <a:rPr lang="nl-NL" sz="2000" dirty="0" smtClean="0"/>
              <a:t>Regels voor de goede fok</a:t>
            </a:r>
          </a:p>
          <a:p>
            <a:r>
              <a:rPr lang="nl-NL" sz="2000" dirty="0" smtClean="0"/>
              <a:t>I&amp;R</a:t>
            </a:r>
          </a:p>
          <a:p>
            <a:pPr lvl="1"/>
            <a:r>
              <a:rPr lang="nl-NL" sz="2000" dirty="0" smtClean="0"/>
              <a:t>Verschillende databanken voor registratie</a:t>
            </a:r>
          </a:p>
          <a:p>
            <a:pPr lvl="1"/>
            <a:r>
              <a:rPr lang="nl-NL" sz="2000" dirty="0" smtClean="0"/>
              <a:t>Bijv. </a:t>
            </a:r>
            <a:r>
              <a:rPr lang="nl-NL" sz="2000" dirty="0" smtClean="0">
                <a:hlinkClick r:id="rId3"/>
              </a:rPr>
              <a:t>St. Ned. Databank Gezelschapsdieren</a:t>
            </a:r>
            <a:endParaRPr lang="nl-NL" sz="2000" dirty="0"/>
          </a:p>
          <a:p>
            <a:pPr marL="457200" lvl="1" indent="0">
              <a:buNone/>
            </a:pPr>
            <a:endParaRPr lang="nl-NL" dirty="0" smtClean="0"/>
          </a:p>
        </p:txBody>
      </p:sp>
      <p:pic>
        <p:nvPicPr>
          <p:cNvPr id="4" name="Picture 2" descr="Afbeeldingsresultaat voor dierenpaspo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588" y="3682469"/>
            <a:ext cx="4899751" cy="296434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914308" y="5305482"/>
            <a:ext cx="6050280" cy="1107996"/>
          </a:xfrm>
          <a:prstGeom prst="rect">
            <a:avLst/>
          </a:prstGeom>
          <a:noFill/>
        </p:spPr>
        <p:txBody>
          <a:bodyPr wrap="square" rtlCol="0">
            <a:spAutoFit/>
          </a:bodyPr>
          <a:lstStyle/>
          <a:p>
            <a:pPr algn="ctr"/>
            <a:r>
              <a:rPr lang="nl-NL" sz="2400" dirty="0">
                <a:solidFill>
                  <a:schemeClr val="tx2"/>
                </a:solidFill>
              </a:rPr>
              <a:t>Weten jullie van wie dit chipnummer </a:t>
            </a:r>
            <a:r>
              <a:rPr lang="nl-NL" sz="2400" dirty="0" smtClean="0">
                <a:solidFill>
                  <a:schemeClr val="tx2"/>
                </a:solidFill>
              </a:rPr>
              <a:t>is ?</a:t>
            </a:r>
            <a:r>
              <a:rPr lang="nl-NL" sz="2400" dirty="0">
                <a:solidFill>
                  <a:schemeClr val="tx2"/>
                </a:solidFill>
              </a:rPr>
              <a:t/>
            </a:r>
            <a:br>
              <a:rPr lang="nl-NL" sz="2400" dirty="0">
                <a:solidFill>
                  <a:schemeClr val="tx2"/>
                </a:solidFill>
              </a:rPr>
            </a:br>
            <a:r>
              <a:rPr lang="nl-NL" sz="2400" dirty="0" smtClean="0">
                <a:solidFill>
                  <a:schemeClr val="tx2"/>
                </a:solidFill>
              </a:rPr>
              <a:t>52810004534989</a:t>
            </a:r>
            <a:endParaRPr lang="nl-NL" sz="2400" dirty="0">
              <a:solidFill>
                <a:schemeClr val="tx2"/>
              </a:solidFill>
            </a:endParaRPr>
          </a:p>
          <a:p>
            <a:endParaRPr lang="nl-NL" dirty="0"/>
          </a:p>
        </p:txBody>
      </p:sp>
    </p:spTree>
    <p:extLst>
      <p:ext uri="{BB962C8B-B14F-4D97-AF65-F5344CB8AC3E}">
        <p14:creationId xmlns:p14="http://schemas.microsoft.com/office/powerpoint/2010/main" val="371085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lzU2eCtTgI"/>
          <p:cNvPicPr>
            <a:picLocks noGrp="1" noRot="1" noChangeAspect="1"/>
          </p:cNvPicPr>
          <p:nvPr>
            <p:ph idx="1"/>
            <a:videoFile r:link="rId1"/>
          </p:nvPr>
        </p:nvPicPr>
        <p:blipFill>
          <a:blip r:embed="rId3"/>
          <a:stretch>
            <a:fillRect/>
          </a:stretch>
        </p:blipFill>
        <p:spPr>
          <a:xfrm>
            <a:off x="996950" y="538163"/>
            <a:ext cx="10210800" cy="5743575"/>
          </a:xfrm>
          <a:prstGeom prst="rect">
            <a:avLst/>
          </a:prstGeom>
        </p:spPr>
      </p:pic>
    </p:spTree>
    <p:extLst>
      <p:ext uri="{BB962C8B-B14F-4D97-AF65-F5344CB8AC3E}">
        <p14:creationId xmlns:p14="http://schemas.microsoft.com/office/powerpoint/2010/main" val="155596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b="1" dirty="0" smtClean="0">
                <a:solidFill>
                  <a:schemeClr val="tx2"/>
                </a:solidFill>
              </a:rPr>
              <a:t>Opdracht</a:t>
            </a:r>
            <a:endParaRPr lang="nl-NL" sz="4800" b="1" dirty="0">
              <a:solidFill>
                <a:schemeClr val="tx2"/>
              </a:solidFill>
            </a:endParaRPr>
          </a:p>
        </p:txBody>
      </p:sp>
      <p:sp>
        <p:nvSpPr>
          <p:cNvPr id="3" name="Tijdelijke aanduiding voor inhoud 2"/>
          <p:cNvSpPr>
            <a:spLocks noGrp="1"/>
          </p:cNvSpPr>
          <p:nvPr>
            <p:ph idx="1"/>
          </p:nvPr>
        </p:nvSpPr>
        <p:spPr>
          <a:xfrm>
            <a:off x="845127" y="1691322"/>
            <a:ext cx="10515600" cy="4351337"/>
          </a:xfrm>
        </p:spPr>
        <p:txBody>
          <a:bodyPr>
            <a:normAutofit/>
          </a:bodyPr>
          <a:lstStyle/>
          <a:p>
            <a:pPr marL="0" indent="0">
              <a:buNone/>
            </a:pPr>
            <a:r>
              <a:rPr lang="nl-NL" sz="2400" dirty="0"/>
              <a:t>Met ingang van 1 juli 2014 is in het Besluit Houders van Dieren vastgelegd dat er bij de verkoop of aflevering van een huisdier </a:t>
            </a:r>
            <a:r>
              <a:rPr lang="nl-NL" sz="2400" b="1" dirty="0"/>
              <a:t>schriftelijke informatie </a:t>
            </a:r>
            <a:r>
              <a:rPr lang="nl-NL" sz="2400" dirty="0"/>
              <a:t>moet worden meegegeven. </a:t>
            </a:r>
            <a:endParaRPr lang="nl-NL" sz="2400" dirty="0" smtClean="0"/>
          </a:p>
          <a:p>
            <a:pPr marL="0" indent="0">
              <a:buNone/>
            </a:pPr>
            <a:r>
              <a:rPr lang="nl-NL" sz="2400" dirty="0" smtClean="0"/>
              <a:t>Deze</a:t>
            </a:r>
            <a:r>
              <a:rPr lang="nl-NL" sz="2400" u="sng" dirty="0" smtClean="0"/>
              <a:t> </a:t>
            </a:r>
            <a:r>
              <a:rPr lang="nl-NL" sz="2400" u="sng" dirty="0"/>
              <a:t>informatieplicht </a:t>
            </a:r>
            <a:r>
              <a:rPr lang="nl-NL" sz="2400" dirty="0"/>
              <a:t>is </a:t>
            </a:r>
            <a:r>
              <a:rPr lang="nl-NL" sz="2400" dirty="0" smtClean="0"/>
              <a:t>éé</a:t>
            </a:r>
            <a:r>
              <a:rPr lang="nl-NL" sz="2400" dirty="0" smtClean="0"/>
              <a:t>n </a:t>
            </a:r>
            <a:r>
              <a:rPr lang="nl-NL" sz="2400" dirty="0"/>
              <a:t>van de maatregelen die zijn genomen om impulsaanschaf van huisdieren tegen te gaan. Daarbij maakt het niet uit of de verkoop gaat via een </a:t>
            </a:r>
            <a:r>
              <a:rPr lang="nl-NL" sz="2400" dirty="0" smtClean="0"/>
              <a:t>fokker, dierenspeciaalzaak</a:t>
            </a:r>
            <a:r>
              <a:rPr lang="nl-NL" sz="2400" dirty="0"/>
              <a:t>, </a:t>
            </a:r>
            <a:r>
              <a:rPr lang="nl-NL" sz="2400" dirty="0" smtClean="0"/>
              <a:t>of </a:t>
            </a:r>
            <a:r>
              <a:rPr lang="nl-NL" sz="2400" dirty="0"/>
              <a:t>via een </a:t>
            </a:r>
            <a:r>
              <a:rPr lang="nl-NL" sz="2400" dirty="0" smtClean="0"/>
              <a:t>beurs of particulier. </a:t>
            </a:r>
            <a:endParaRPr lang="nl-NL" sz="2400" dirty="0" smtClean="0"/>
          </a:p>
          <a:p>
            <a:pPr marL="0" indent="0">
              <a:buNone/>
            </a:pPr>
            <a:r>
              <a:rPr lang="nl-NL" sz="2400" dirty="0" smtClean="0"/>
              <a:t>De </a:t>
            </a:r>
            <a:r>
              <a:rPr lang="nl-NL" sz="2400" dirty="0"/>
              <a:t>informatie moet tenminste betrekking hebben op verzorging, huisvesting, gedrag en de kosten die met het houden van het dier gemoeid zijn. </a:t>
            </a:r>
          </a:p>
        </p:txBody>
      </p:sp>
    </p:spTree>
    <p:extLst>
      <p:ext uri="{BB962C8B-B14F-4D97-AF65-F5344CB8AC3E}">
        <p14:creationId xmlns:p14="http://schemas.microsoft.com/office/powerpoint/2010/main" val="2183998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gaan jullie doen?</a:t>
            </a:r>
            <a:endParaRPr lang="nl-NL" b="1" dirty="0">
              <a:solidFill>
                <a:schemeClr val="tx2"/>
              </a:solidFill>
            </a:endParaRPr>
          </a:p>
        </p:txBody>
      </p:sp>
      <p:sp>
        <p:nvSpPr>
          <p:cNvPr id="3" name="Tijdelijke aanduiding voor inhoud 2"/>
          <p:cNvSpPr>
            <a:spLocks noGrp="1"/>
          </p:cNvSpPr>
          <p:nvPr>
            <p:ph idx="1"/>
          </p:nvPr>
        </p:nvSpPr>
        <p:spPr>
          <a:xfrm>
            <a:off x="677334" y="1508760"/>
            <a:ext cx="8596668" cy="5135881"/>
          </a:xfrm>
        </p:spPr>
        <p:txBody>
          <a:bodyPr>
            <a:normAutofit/>
          </a:bodyPr>
          <a:lstStyle/>
          <a:p>
            <a:r>
              <a:rPr lang="nl-NL" sz="2400" dirty="0" smtClean="0"/>
              <a:t>Maak met een groepje van 3 personen twee folders (hond &amp; kat).</a:t>
            </a:r>
          </a:p>
          <a:p>
            <a:r>
              <a:rPr lang="nl-NL" sz="2400" dirty="0" smtClean="0"/>
              <a:t>De folders zijn voor </a:t>
            </a:r>
            <a:r>
              <a:rPr lang="nl-NL" sz="2400" dirty="0" smtClean="0"/>
              <a:t>fokkers/asielen</a:t>
            </a:r>
            <a:r>
              <a:rPr lang="nl-NL" sz="2400" dirty="0" smtClean="0"/>
              <a:t> </a:t>
            </a:r>
            <a:r>
              <a:rPr lang="nl-NL" sz="2400" dirty="0" smtClean="0"/>
              <a:t>die katten en honden verkopen en mee </a:t>
            </a:r>
            <a:r>
              <a:rPr lang="nl-NL" sz="2400" dirty="0" smtClean="0"/>
              <a:t>geven </a:t>
            </a:r>
            <a:r>
              <a:rPr lang="nl-NL" sz="2400" dirty="0" smtClean="0"/>
              <a:t>aan de nieuwe eigenaren. </a:t>
            </a:r>
          </a:p>
          <a:p>
            <a:r>
              <a:rPr lang="nl-NL" sz="2400" dirty="0" smtClean="0"/>
              <a:t>Zorg dat de juiste informatie hierin staat. </a:t>
            </a:r>
          </a:p>
          <a:p>
            <a:r>
              <a:rPr lang="nl-NL" sz="2400" dirty="0" smtClean="0"/>
              <a:t>Maak ook een schatting voor de kosten van het houden van dit huisdier.</a:t>
            </a:r>
          </a:p>
          <a:p>
            <a:r>
              <a:rPr lang="nl-NL" sz="2400" dirty="0" smtClean="0"/>
              <a:t>Volgende week neem je de folder mee en wordt die beoordeeld door je klasgenoten. </a:t>
            </a:r>
          </a:p>
          <a:p>
            <a:r>
              <a:rPr lang="nl-NL" sz="2400" dirty="0" smtClean="0"/>
              <a:t>Je levert hem vervolgens in bij </a:t>
            </a:r>
            <a:r>
              <a:rPr lang="nl-NL" sz="2400" dirty="0"/>
              <a:t>j</a:t>
            </a:r>
            <a:r>
              <a:rPr lang="nl-NL" sz="2400" dirty="0" smtClean="0"/>
              <a:t>e docent.</a:t>
            </a:r>
          </a:p>
          <a:p>
            <a:r>
              <a:rPr lang="nl-NL" sz="2400" dirty="0" smtClean="0"/>
              <a:t>Vergeet </a:t>
            </a:r>
            <a:r>
              <a:rPr lang="nl-NL" sz="2400" dirty="0" smtClean="0"/>
              <a:t>de bronvermelding </a:t>
            </a:r>
            <a:r>
              <a:rPr lang="nl-NL" sz="2400" dirty="0" smtClean="0"/>
              <a:t>niet!</a:t>
            </a:r>
            <a:endParaRPr lang="nl-NL" sz="2400" dirty="0"/>
          </a:p>
          <a:p>
            <a:endParaRPr lang="nl-NL" dirty="0" smtClean="0"/>
          </a:p>
        </p:txBody>
      </p:sp>
    </p:spTree>
    <p:extLst>
      <p:ext uri="{BB962C8B-B14F-4D97-AF65-F5344CB8AC3E}">
        <p14:creationId xmlns:p14="http://schemas.microsoft.com/office/powerpoint/2010/main" val="70414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2"/>
                </a:solidFill>
              </a:rPr>
              <a:t>Beoordeling folders</a:t>
            </a:r>
            <a:endParaRPr lang="nl-NL" dirty="0">
              <a:solidFill>
                <a:schemeClr val="tx2"/>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58786624"/>
              </p:ext>
            </p:extLst>
          </p:nvPr>
        </p:nvGraphicFramePr>
        <p:xfrm>
          <a:off x="844550" y="1828800"/>
          <a:ext cx="8861154" cy="2845836"/>
        </p:xfrm>
        <a:graphic>
          <a:graphicData uri="http://schemas.openxmlformats.org/drawingml/2006/table">
            <a:tbl>
              <a:tblPr firstRow="1" bandRow="1">
                <a:tableStyleId>{5C22544A-7EE6-4342-B048-85BDC9FD1C3A}</a:tableStyleId>
              </a:tblPr>
              <a:tblGrid>
                <a:gridCol w="5373370">
                  <a:extLst>
                    <a:ext uri="{9D8B030D-6E8A-4147-A177-3AD203B41FA5}">
                      <a16:colId xmlns:a16="http://schemas.microsoft.com/office/drawing/2014/main" val="3893490154"/>
                    </a:ext>
                  </a:extLst>
                </a:gridCol>
                <a:gridCol w="3487784">
                  <a:extLst>
                    <a:ext uri="{9D8B030D-6E8A-4147-A177-3AD203B41FA5}">
                      <a16:colId xmlns:a16="http://schemas.microsoft.com/office/drawing/2014/main" val="2571512730"/>
                    </a:ext>
                  </a:extLst>
                </a:gridCol>
              </a:tblGrid>
              <a:tr h="367626">
                <a:tc>
                  <a:txBody>
                    <a:bodyPr/>
                    <a:lstStyle/>
                    <a:p>
                      <a:r>
                        <a:rPr lang="nl-NL" dirty="0" smtClean="0"/>
                        <a:t>Onderdelen</a:t>
                      </a:r>
                      <a:endParaRPr lang="nl-NL" dirty="0"/>
                    </a:p>
                  </a:txBody>
                  <a:tcPr/>
                </a:tc>
                <a:tc>
                  <a:txBody>
                    <a:bodyPr/>
                    <a:lstStyle/>
                    <a:p>
                      <a:r>
                        <a:rPr lang="nl-NL" dirty="0" smtClean="0"/>
                        <a:t>Maximaal</a:t>
                      </a:r>
                      <a:r>
                        <a:rPr lang="nl-NL" baseline="0" dirty="0" smtClean="0"/>
                        <a:t> punten per onderdeel</a:t>
                      </a:r>
                      <a:endParaRPr lang="nl-NL" dirty="0"/>
                    </a:p>
                  </a:txBody>
                  <a:tcPr/>
                </a:tc>
                <a:extLst>
                  <a:ext uri="{0D108BD9-81ED-4DB2-BD59-A6C34878D82A}">
                    <a16:rowId xmlns:a16="http://schemas.microsoft.com/office/drawing/2014/main" val="144720801"/>
                  </a:ext>
                </a:extLst>
              </a:tr>
              <a:tr h="367626">
                <a:tc>
                  <a:txBody>
                    <a:bodyPr/>
                    <a:lstStyle/>
                    <a:p>
                      <a:r>
                        <a:rPr lang="nl-NL" dirty="0" smtClean="0"/>
                        <a:t>Voorkant</a:t>
                      </a:r>
                      <a:endParaRPr lang="nl-NL" dirty="0"/>
                    </a:p>
                  </a:txBody>
                  <a:tcPr/>
                </a:tc>
                <a:tc>
                  <a:txBody>
                    <a:bodyPr/>
                    <a:lstStyle/>
                    <a:p>
                      <a:r>
                        <a:rPr lang="nl-NL" dirty="0" smtClean="0"/>
                        <a:t>0-5</a:t>
                      </a:r>
                      <a:endParaRPr lang="nl-NL" dirty="0"/>
                    </a:p>
                  </a:txBody>
                  <a:tcPr/>
                </a:tc>
                <a:extLst>
                  <a:ext uri="{0D108BD9-81ED-4DB2-BD59-A6C34878D82A}">
                    <a16:rowId xmlns:a16="http://schemas.microsoft.com/office/drawing/2014/main" val="3023886684"/>
                  </a:ext>
                </a:extLst>
              </a:tr>
              <a:tr h="367626">
                <a:tc>
                  <a:txBody>
                    <a:bodyPr/>
                    <a:lstStyle/>
                    <a:p>
                      <a:r>
                        <a:rPr lang="nl-NL" dirty="0" smtClean="0"/>
                        <a:t>Aantrekkelijkheid</a:t>
                      </a:r>
                    </a:p>
                  </a:txBody>
                  <a:tcPr/>
                </a:tc>
                <a:tc>
                  <a:txBody>
                    <a:bodyPr/>
                    <a:lstStyle/>
                    <a:p>
                      <a:r>
                        <a:rPr lang="nl-NL" dirty="0" smtClean="0"/>
                        <a:t>0-10</a:t>
                      </a:r>
                      <a:endParaRPr lang="nl-NL" dirty="0"/>
                    </a:p>
                  </a:txBody>
                  <a:tcPr/>
                </a:tc>
                <a:extLst>
                  <a:ext uri="{0D108BD9-81ED-4DB2-BD59-A6C34878D82A}">
                    <a16:rowId xmlns:a16="http://schemas.microsoft.com/office/drawing/2014/main" val="416987300"/>
                  </a:ext>
                </a:extLst>
              </a:tr>
              <a:tr h="367626">
                <a:tc>
                  <a:txBody>
                    <a:bodyPr/>
                    <a:lstStyle/>
                    <a:p>
                      <a:r>
                        <a:rPr lang="nl-NL" dirty="0" smtClean="0"/>
                        <a:t>Leesbaarheid (opmaak tekst, Nederlands)</a:t>
                      </a:r>
                      <a:endParaRPr lang="nl-NL" dirty="0"/>
                    </a:p>
                  </a:txBody>
                  <a:tcPr/>
                </a:tc>
                <a:tc>
                  <a:txBody>
                    <a:bodyPr/>
                    <a:lstStyle/>
                    <a:p>
                      <a:r>
                        <a:rPr lang="nl-NL" dirty="0" smtClean="0"/>
                        <a:t>0-5</a:t>
                      </a:r>
                      <a:endParaRPr lang="nl-NL" dirty="0"/>
                    </a:p>
                  </a:txBody>
                  <a:tcPr/>
                </a:tc>
                <a:extLst>
                  <a:ext uri="{0D108BD9-81ED-4DB2-BD59-A6C34878D82A}">
                    <a16:rowId xmlns:a16="http://schemas.microsoft.com/office/drawing/2014/main" val="1342894984"/>
                  </a:ext>
                </a:extLst>
              </a:tr>
              <a:tr h="367626">
                <a:tc>
                  <a:txBody>
                    <a:bodyPr/>
                    <a:lstStyle/>
                    <a:p>
                      <a:r>
                        <a:rPr lang="nl-NL" dirty="0" smtClean="0"/>
                        <a:t>Functie</a:t>
                      </a:r>
                      <a:r>
                        <a:rPr lang="nl-NL" baseline="0" dirty="0" smtClean="0"/>
                        <a:t> van de plaatjes </a:t>
                      </a:r>
                      <a:endParaRPr lang="nl-NL" dirty="0"/>
                    </a:p>
                  </a:txBody>
                  <a:tcPr/>
                </a:tc>
                <a:tc>
                  <a:txBody>
                    <a:bodyPr/>
                    <a:lstStyle/>
                    <a:p>
                      <a:r>
                        <a:rPr lang="nl-NL" dirty="0" smtClean="0"/>
                        <a:t>0-5</a:t>
                      </a:r>
                      <a:endParaRPr lang="nl-NL" dirty="0"/>
                    </a:p>
                  </a:txBody>
                  <a:tcPr/>
                </a:tc>
                <a:extLst>
                  <a:ext uri="{0D108BD9-81ED-4DB2-BD59-A6C34878D82A}">
                    <a16:rowId xmlns:a16="http://schemas.microsoft.com/office/drawing/2014/main" val="127446383"/>
                  </a:ext>
                </a:extLst>
              </a:tr>
              <a:tr h="367626">
                <a:tc>
                  <a:txBody>
                    <a:bodyPr/>
                    <a:lstStyle/>
                    <a:p>
                      <a:r>
                        <a:rPr lang="nl-NL" dirty="0" smtClean="0"/>
                        <a:t>Inhoud</a:t>
                      </a:r>
                      <a:endParaRPr lang="nl-NL" dirty="0"/>
                    </a:p>
                  </a:txBody>
                  <a:tcPr/>
                </a:tc>
                <a:tc>
                  <a:txBody>
                    <a:bodyPr/>
                    <a:lstStyle/>
                    <a:p>
                      <a:r>
                        <a:rPr lang="nl-NL" dirty="0" smtClean="0"/>
                        <a:t>0-20</a:t>
                      </a:r>
                      <a:endParaRPr lang="nl-NL" dirty="0"/>
                    </a:p>
                  </a:txBody>
                  <a:tcPr/>
                </a:tc>
                <a:extLst>
                  <a:ext uri="{0D108BD9-81ED-4DB2-BD59-A6C34878D82A}">
                    <a16:rowId xmlns:a16="http://schemas.microsoft.com/office/drawing/2014/main" val="800453840"/>
                  </a:ext>
                </a:extLst>
              </a:tr>
              <a:tr h="367626">
                <a:tc>
                  <a:txBody>
                    <a:bodyPr/>
                    <a:lstStyle/>
                    <a:p>
                      <a:r>
                        <a:rPr lang="nl-NL" dirty="0" smtClean="0"/>
                        <a:t>Nuttige bronnen</a:t>
                      </a:r>
                      <a:r>
                        <a:rPr lang="nl-NL" baseline="0" dirty="0" smtClean="0"/>
                        <a:t> (om verder te lezen)</a:t>
                      </a:r>
                      <a:endParaRPr lang="nl-NL" dirty="0"/>
                    </a:p>
                  </a:txBody>
                  <a:tcPr/>
                </a:tc>
                <a:tc>
                  <a:txBody>
                    <a:bodyPr/>
                    <a:lstStyle/>
                    <a:p>
                      <a:r>
                        <a:rPr lang="nl-NL" dirty="0" smtClean="0"/>
                        <a:t>0-10</a:t>
                      </a:r>
                      <a:endParaRPr lang="nl-NL" dirty="0"/>
                    </a:p>
                  </a:txBody>
                  <a:tcPr/>
                </a:tc>
                <a:extLst>
                  <a:ext uri="{0D108BD9-81ED-4DB2-BD59-A6C34878D82A}">
                    <a16:rowId xmlns:a16="http://schemas.microsoft.com/office/drawing/2014/main" val="3330928015"/>
                  </a:ext>
                </a:extLst>
              </a:tr>
            </a:tbl>
          </a:graphicData>
        </a:graphic>
      </p:graphicFrame>
      <p:sp>
        <p:nvSpPr>
          <p:cNvPr id="5" name="Tekstvak 4"/>
          <p:cNvSpPr txBox="1"/>
          <p:nvPr/>
        </p:nvSpPr>
        <p:spPr>
          <a:xfrm>
            <a:off x="1920240" y="4689566"/>
            <a:ext cx="4689566" cy="646331"/>
          </a:xfrm>
          <a:prstGeom prst="rect">
            <a:avLst/>
          </a:prstGeom>
          <a:noFill/>
        </p:spPr>
        <p:txBody>
          <a:bodyPr wrap="square" rtlCol="0">
            <a:spAutoFit/>
          </a:bodyPr>
          <a:lstStyle/>
          <a:p>
            <a:r>
              <a:rPr lang="nl-NL" dirty="0" smtClean="0"/>
              <a:t>Maximaal aantal punten = 55 </a:t>
            </a:r>
          </a:p>
          <a:p>
            <a:r>
              <a:rPr lang="nl-NL" dirty="0" smtClean="0"/>
              <a:t>Minimaal aantal punten bij voldoende = 28</a:t>
            </a:r>
            <a:endParaRPr lang="nl-NL" dirty="0"/>
          </a:p>
        </p:txBody>
      </p:sp>
    </p:spTree>
    <p:extLst>
      <p:ext uri="{BB962C8B-B14F-4D97-AF65-F5344CB8AC3E}">
        <p14:creationId xmlns:p14="http://schemas.microsoft.com/office/powerpoint/2010/main" val="401895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Leerdoelen </a:t>
            </a:r>
            <a:r>
              <a:rPr lang="nl-NL" b="1" dirty="0" smtClean="0"/>
              <a:t>wet- en regelgeving honden en katten</a:t>
            </a:r>
            <a:endParaRPr lang="nl-NL" b="1" dirty="0"/>
          </a:p>
        </p:txBody>
      </p:sp>
      <p:sp>
        <p:nvSpPr>
          <p:cNvPr id="3" name="Tijdelijke aanduiding voor inhoud 2"/>
          <p:cNvSpPr>
            <a:spLocks noGrp="1"/>
          </p:cNvSpPr>
          <p:nvPr>
            <p:ph idx="1"/>
          </p:nvPr>
        </p:nvSpPr>
        <p:spPr/>
        <p:txBody>
          <a:bodyPr/>
          <a:lstStyle/>
          <a:p>
            <a:r>
              <a:rPr lang="nl-NL" sz="2400" dirty="0" smtClean="0"/>
              <a:t>heeft </a:t>
            </a:r>
            <a:r>
              <a:rPr lang="nl-NL" sz="2400" dirty="0"/>
              <a:t>kennis van wet- en regelgeving rond het importeren, verkopen, houden en vervoeren van honden en/of katten;</a:t>
            </a:r>
          </a:p>
          <a:p>
            <a:pPr lvl="0"/>
            <a:r>
              <a:rPr lang="nl-NL" sz="2400" dirty="0"/>
              <a:t>heeft kennis van wet- en regelgeving en branche-eisen t.a.v. fokken met, handelen in en opvangen van honden en/of katten;</a:t>
            </a:r>
          </a:p>
          <a:p>
            <a:pPr lvl="0"/>
            <a:r>
              <a:rPr lang="nl-NL" sz="2400" dirty="0"/>
              <a:t>heeft kennis van de gehele </a:t>
            </a:r>
            <a:r>
              <a:rPr lang="nl-NL" sz="2400" dirty="0" smtClean="0"/>
              <a:t>handelsketen;</a:t>
            </a:r>
            <a:endParaRPr lang="nl-NL" sz="2400" dirty="0"/>
          </a:p>
          <a:p>
            <a:pPr lvl="0"/>
            <a:r>
              <a:rPr lang="en-US" sz="2400" dirty="0" err="1"/>
              <a:t>kan</a:t>
            </a:r>
            <a:r>
              <a:rPr lang="en-US" sz="2400" dirty="0"/>
              <a:t> </a:t>
            </a:r>
            <a:r>
              <a:rPr lang="en-US" sz="2400" dirty="0" err="1"/>
              <a:t>betrouwbare</a:t>
            </a:r>
            <a:r>
              <a:rPr lang="en-US" sz="2400" dirty="0"/>
              <a:t> </a:t>
            </a:r>
            <a:r>
              <a:rPr lang="en-US" sz="2400" dirty="0" err="1"/>
              <a:t>leveranciers</a:t>
            </a:r>
            <a:r>
              <a:rPr lang="en-US" sz="2400" dirty="0"/>
              <a:t> </a:t>
            </a:r>
            <a:r>
              <a:rPr lang="en-US" sz="2400" dirty="0" err="1"/>
              <a:t>selecteren</a:t>
            </a:r>
            <a:r>
              <a:rPr lang="en-US" sz="2400" dirty="0"/>
              <a:t>.</a:t>
            </a:r>
            <a:endParaRPr lang="nl-NL" sz="2400" dirty="0"/>
          </a:p>
          <a:p>
            <a:endParaRPr lang="nl-NL" dirty="0"/>
          </a:p>
        </p:txBody>
      </p:sp>
    </p:spTree>
    <p:extLst>
      <p:ext uri="{BB962C8B-B14F-4D97-AF65-F5344CB8AC3E}">
        <p14:creationId xmlns:p14="http://schemas.microsoft.com/office/powerpoint/2010/main" val="3672021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Wet Dieren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sz="2000" dirty="0" smtClean="0"/>
              <a:t>Iedereen </a:t>
            </a:r>
            <a:r>
              <a:rPr lang="nl-NL" sz="2000" dirty="0"/>
              <a:t>die dieren houdt krijgt te maken me de welzijnseisen beschreven in de </a:t>
            </a:r>
            <a:r>
              <a:rPr lang="nl-NL" sz="2000" dirty="0">
                <a:solidFill>
                  <a:srgbClr val="FF0000"/>
                </a:solidFill>
              </a:rPr>
              <a:t>Wet </a:t>
            </a:r>
            <a:r>
              <a:rPr lang="nl-NL" sz="2000" dirty="0" smtClean="0">
                <a:solidFill>
                  <a:srgbClr val="FF0000"/>
                </a:solidFill>
              </a:rPr>
              <a:t>Dieren (2013</a:t>
            </a:r>
            <a:r>
              <a:rPr lang="nl-NL" sz="2000" dirty="0" smtClean="0">
                <a:solidFill>
                  <a:srgbClr val="FF0000"/>
                </a:solidFill>
              </a:rPr>
              <a:t>)</a:t>
            </a:r>
            <a:endParaRPr lang="nl-NL" sz="2000" dirty="0">
              <a:solidFill>
                <a:srgbClr val="FF0000"/>
              </a:solidFill>
            </a:endParaRPr>
          </a:p>
          <a:p>
            <a:endParaRPr lang="nl-NL" sz="2000" dirty="0" smtClean="0">
              <a:solidFill>
                <a:srgbClr val="FF0000"/>
              </a:solidFill>
            </a:endParaRPr>
          </a:p>
          <a:p>
            <a:r>
              <a:rPr lang="nl-NL" sz="2000" dirty="0" smtClean="0"/>
              <a:t>Per </a:t>
            </a:r>
            <a:r>
              <a:rPr lang="nl-NL" sz="2000" dirty="0"/>
              <a:t>diersoort zijn er </a:t>
            </a:r>
            <a:r>
              <a:rPr lang="nl-NL" sz="2000" dirty="0" smtClean="0"/>
              <a:t>verschillende </a:t>
            </a:r>
            <a:r>
              <a:rPr lang="nl-NL" sz="2000" dirty="0" smtClean="0"/>
              <a:t>regels </a:t>
            </a:r>
          </a:p>
          <a:p>
            <a:pPr marL="0" indent="0">
              <a:buNone/>
            </a:pPr>
            <a:endParaRPr lang="nl-NL" sz="2000" dirty="0" smtClean="0"/>
          </a:p>
          <a:p>
            <a:r>
              <a:rPr lang="nl-NL" sz="2000" dirty="0"/>
              <a:t>Voor honden is er een identificatie- en registratieplicht (april 2013)</a:t>
            </a:r>
          </a:p>
          <a:p>
            <a:endParaRPr lang="nl-NL" sz="2000" dirty="0" smtClean="0"/>
          </a:p>
          <a:p>
            <a:r>
              <a:rPr lang="nl-NL" sz="2000" dirty="0" smtClean="0"/>
              <a:t>W</a:t>
            </a:r>
            <a:r>
              <a:rPr lang="nl-NL" sz="2000" dirty="0" smtClean="0"/>
              <a:t>anneer </a:t>
            </a:r>
            <a:r>
              <a:rPr lang="nl-NL" sz="2000" dirty="0"/>
              <a:t>dieren bedrijfsmatig gehouden worden zijn er regels voor identificatie, inentingen en de minimale afmetingen van de </a:t>
            </a:r>
            <a:r>
              <a:rPr lang="nl-NL" sz="2000" dirty="0" smtClean="0"/>
              <a:t>verblijven</a:t>
            </a:r>
          </a:p>
          <a:p>
            <a:endParaRPr lang="nl-NL" dirty="0"/>
          </a:p>
        </p:txBody>
      </p:sp>
    </p:spTree>
    <p:extLst>
      <p:ext uri="{BB962C8B-B14F-4D97-AF65-F5344CB8AC3E}">
        <p14:creationId xmlns:p14="http://schemas.microsoft.com/office/powerpoint/2010/main" val="2488459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3C10-0A2F-4C83-B59B-12F9C32E2961}"/>
              </a:ext>
            </a:extLst>
          </p:cNvPr>
          <p:cNvSpPr>
            <a:spLocks noGrp="1"/>
          </p:cNvSpPr>
          <p:nvPr>
            <p:ph type="title"/>
          </p:nvPr>
        </p:nvSpPr>
        <p:spPr>
          <a:xfrm>
            <a:off x="838200" y="559998"/>
            <a:ext cx="10515600" cy="1325563"/>
          </a:xfrm>
        </p:spPr>
        <p:txBody>
          <a:bodyPr/>
          <a:lstStyle/>
          <a:p>
            <a:r>
              <a:rPr lang="nl-NL" b="1" dirty="0">
                <a:solidFill>
                  <a:schemeClr val="tx2"/>
                </a:solidFill>
              </a:rPr>
              <a:t>Art. 2.1 Wet Dieren (2013)</a:t>
            </a:r>
            <a:r>
              <a:rPr lang="nl-NL" b="1" i="1" u="sng" dirty="0">
                <a:solidFill>
                  <a:srgbClr val="FF0000"/>
                </a:solidFill>
              </a:rPr>
              <a:t/>
            </a:r>
            <a:br>
              <a:rPr lang="nl-NL" b="1" i="1" u="sng" dirty="0">
                <a:solidFill>
                  <a:srgbClr val="FF0000"/>
                </a:solidFill>
              </a:rPr>
            </a:br>
            <a:endParaRPr lang="nl-NL" b="1" dirty="0"/>
          </a:p>
        </p:txBody>
      </p:sp>
      <p:sp>
        <p:nvSpPr>
          <p:cNvPr id="3" name="Tijdelijke aanduiding voor inhoud 2">
            <a:extLst>
              <a:ext uri="{FF2B5EF4-FFF2-40B4-BE49-F238E27FC236}">
                <a16:creationId xmlns:a16="http://schemas.microsoft.com/office/drawing/2014/main" id="{D9FE485D-7866-4C54-8B81-E03742273AB6}"/>
              </a:ext>
            </a:extLst>
          </p:cNvPr>
          <p:cNvSpPr>
            <a:spLocks noGrp="1"/>
          </p:cNvSpPr>
          <p:nvPr>
            <p:ph idx="1"/>
          </p:nvPr>
        </p:nvSpPr>
        <p:spPr>
          <a:xfrm>
            <a:off x="838200" y="1690688"/>
            <a:ext cx="10515600" cy="5651145"/>
          </a:xfrm>
        </p:spPr>
        <p:txBody>
          <a:bodyPr>
            <a:normAutofit/>
          </a:bodyPr>
          <a:lstStyle/>
          <a:p>
            <a:r>
              <a:rPr lang="nl-NL" sz="2000" dirty="0"/>
              <a:t>In </a:t>
            </a:r>
            <a:r>
              <a:rPr lang="nl-NL" sz="2000" dirty="0" smtClean="0"/>
              <a:t>de </a:t>
            </a:r>
            <a:r>
              <a:rPr lang="nl-NL" sz="2000" dirty="0"/>
              <a:t>Wet </a:t>
            </a:r>
            <a:r>
              <a:rPr lang="nl-NL" sz="2000" dirty="0" smtClean="0"/>
              <a:t>Dieren </a:t>
            </a:r>
            <a:r>
              <a:rPr lang="nl-NL" sz="2000" dirty="0"/>
              <a:t>staat de </a:t>
            </a:r>
            <a:r>
              <a:rPr lang="nl-NL" sz="2000" b="1" dirty="0"/>
              <a:t>intrinsieke waarde </a:t>
            </a:r>
            <a:r>
              <a:rPr lang="nl-NL" sz="2000" dirty="0"/>
              <a:t>van het dier centraal. Dit betekent dat dieren een eigen waarde </a:t>
            </a:r>
            <a:r>
              <a:rPr lang="nl-NL" sz="2000" dirty="0" smtClean="0"/>
              <a:t>hebben (los van hu nut of waarde voor de mens). </a:t>
            </a:r>
            <a:r>
              <a:rPr lang="nl-NL" sz="2000" dirty="0"/>
              <a:t>Dieren </a:t>
            </a:r>
            <a:r>
              <a:rPr lang="nl-NL" sz="2000" dirty="0" smtClean="0"/>
              <a:t>zijn </a:t>
            </a:r>
            <a:r>
              <a:rPr lang="nl-NL" sz="2000" dirty="0"/>
              <a:t>wezens met gevoel. </a:t>
            </a:r>
            <a:endParaRPr lang="nl-NL" sz="2000" dirty="0" smtClean="0"/>
          </a:p>
          <a:p>
            <a:endParaRPr lang="nl-NL" sz="2000" dirty="0"/>
          </a:p>
          <a:p>
            <a:r>
              <a:rPr lang="nl-NL" sz="2000" dirty="0" smtClean="0"/>
              <a:t>Dierenwelzijn staat centraal</a:t>
            </a:r>
          </a:p>
          <a:p>
            <a:pPr marL="0" indent="0">
              <a:buNone/>
            </a:pPr>
            <a:endParaRPr lang="nl-NL" sz="2000" dirty="0" smtClean="0"/>
          </a:p>
          <a:p>
            <a:r>
              <a:rPr lang="nl-NL" sz="2000" dirty="0" smtClean="0"/>
              <a:t>Nee, tenzij-principe</a:t>
            </a:r>
            <a:endParaRPr lang="nl-NL" sz="2000" dirty="0" smtClean="0"/>
          </a:p>
          <a:p>
            <a:pPr marL="0" indent="0">
              <a:buNone/>
            </a:pPr>
            <a:endParaRPr lang="nl-NL" sz="2000" dirty="0"/>
          </a:p>
          <a:p>
            <a:r>
              <a:rPr lang="nl-NL" sz="2000" dirty="0"/>
              <a:t>In het </a:t>
            </a:r>
            <a:r>
              <a:rPr lang="nl-NL" sz="2000" dirty="0">
                <a:solidFill>
                  <a:srgbClr val="FF0000"/>
                </a:solidFill>
              </a:rPr>
              <a:t>Besluit Houders van Dieren </a:t>
            </a:r>
            <a:r>
              <a:rPr lang="nl-NL" sz="2000" dirty="0"/>
              <a:t>staan de regels voor de bedrijfsmatige activiteiten met </a:t>
            </a:r>
            <a:r>
              <a:rPr lang="nl-NL" sz="2000" dirty="0" smtClean="0"/>
              <a:t>dieren.</a:t>
            </a:r>
          </a:p>
          <a:p>
            <a:pPr lvl="1"/>
            <a:r>
              <a:rPr lang="nl-NL" sz="2000" dirty="0" smtClean="0"/>
              <a:t>Bijvoorbeeld de </a:t>
            </a:r>
            <a:r>
              <a:rPr lang="nl-NL" sz="2000" dirty="0"/>
              <a:t>bedrijfsmatige opvang, de verkoop en het fokken van dieren</a:t>
            </a:r>
          </a:p>
          <a:p>
            <a:endParaRPr lang="nl-NL" dirty="0">
              <a:latin typeface="Lucida Sans" panose="020B0602030504020204" pitchFamily="34" charset="0"/>
            </a:endParaRPr>
          </a:p>
          <a:p>
            <a:endParaRPr lang="nl-NL" dirty="0"/>
          </a:p>
          <a:p>
            <a:endParaRPr lang="nl-NL" dirty="0"/>
          </a:p>
        </p:txBody>
      </p:sp>
    </p:spTree>
    <p:extLst>
      <p:ext uri="{BB962C8B-B14F-4D97-AF65-F5344CB8AC3E}">
        <p14:creationId xmlns:p14="http://schemas.microsoft.com/office/powerpoint/2010/main" val="29743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3"/>
          <a:srcRect t="2106"/>
          <a:stretch/>
        </p:blipFill>
        <p:spPr>
          <a:xfrm>
            <a:off x="332996" y="1602360"/>
            <a:ext cx="11314362" cy="4797868"/>
          </a:xfrm>
          <a:prstGeom prst="rect">
            <a:avLst/>
          </a:prstGeom>
        </p:spPr>
      </p:pic>
      <p:sp>
        <p:nvSpPr>
          <p:cNvPr id="5" name="Ovaal 4"/>
          <p:cNvSpPr/>
          <p:nvPr/>
        </p:nvSpPr>
        <p:spPr>
          <a:xfrm>
            <a:off x="5801193" y="2383435"/>
            <a:ext cx="2023672" cy="44745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32996" y="929163"/>
            <a:ext cx="11674125" cy="646331"/>
          </a:xfrm>
          <a:prstGeom prst="rect">
            <a:avLst/>
          </a:prstGeom>
          <a:noFill/>
        </p:spPr>
        <p:txBody>
          <a:bodyPr wrap="square" rtlCol="0">
            <a:spAutoFit/>
          </a:bodyPr>
          <a:lstStyle/>
          <a:p>
            <a:r>
              <a:rPr lang="nl-NL" sz="3600" b="1" dirty="0">
                <a:solidFill>
                  <a:schemeClr val="tx2"/>
                </a:solidFill>
                <a:latin typeface="+mj-lt"/>
              </a:rPr>
              <a:t>De Wet dieren bestaat uit de volgende besluiten en </a:t>
            </a:r>
            <a:r>
              <a:rPr lang="nl-NL" sz="3600" b="1" dirty="0" smtClean="0">
                <a:solidFill>
                  <a:schemeClr val="tx2"/>
                </a:solidFill>
                <a:latin typeface="+mj-lt"/>
              </a:rPr>
              <a:t>regelingen</a:t>
            </a:r>
            <a:endParaRPr lang="nl-NL" sz="3600" b="1" dirty="0">
              <a:solidFill>
                <a:schemeClr val="tx2"/>
              </a:solidFill>
              <a:latin typeface="+mj-lt"/>
            </a:endParaRPr>
          </a:p>
        </p:txBody>
      </p:sp>
    </p:spTree>
    <p:extLst>
      <p:ext uri="{BB962C8B-B14F-4D97-AF65-F5344CB8AC3E}">
        <p14:creationId xmlns:p14="http://schemas.microsoft.com/office/powerpoint/2010/main" val="329346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tx2"/>
                </a:solidFill>
              </a:rPr>
              <a:t>Wetgeving rondom </a:t>
            </a:r>
            <a:r>
              <a:rPr lang="nl-NL" b="1" u="sng" dirty="0" smtClean="0">
                <a:solidFill>
                  <a:schemeClr val="tx2"/>
                </a:solidFill>
              </a:rPr>
              <a:t>importeren</a:t>
            </a:r>
            <a:r>
              <a:rPr lang="nl-NL" b="1" dirty="0" smtClean="0">
                <a:solidFill>
                  <a:schemeClr val="tx2"/>
                </a:solidFill>
              </a:rPr>
              <a:t> van </a:t>
            </a:r>
            <a:r>
              <a:rPr lang="nl-NL" b="1" dirty="0">
                <a:solidFill>
                  <a:schemeClr val="tx2"/>
                </a:solidFill>
              </a:rPr>
              <a:t>dieren</a:t>
            </a:r>
            <a:endParaRPr lang="nl-NL" dirty="0"/>
          </a:p>
        </p:txBody>
      </p:sp>
      <p:sp>
        <p:nvSpPr>
          <p:cNvPr id="3" name="Tijdelijke aanduiding voor inhoud 2"/>
          <p:cNvSpPr>
            <a:spLocks noGrp="1"/>
          </p:cNvSpPr>
          <p:nvPr>
            <p:ph idx="1"/>
          </p:nvPr>
        </p:nvSpPr>
        <p:spPr/>
        <p:txBody>
          <a:bodyPr>
            <a:normAutofit/>
          </a:bodyPr>
          <a:lstStyle/>
          <a:p>
            <a:r>
              <a:rPr lang="nl-NL" sz="2000" dirty="0" smtClean="0"/>
              <a:t>Honden </a:t>
            </a:r>
            <a:r>
              <a:rPr lang="nl-NL" sz="2000" dirty="0"/>
              <a:t>en katten die geïmporteerd worden moeten een </a:t>
            </a:r>
            <a:r>
              <a:rPr lang="nl-NL" sz="2000" b="1" dirty="0"/>
              <a:t>EU-dierenpaspoort</a:t>
            </a:r>
            <a:r>
              <a:rPr lang="nl-NL" sz="2000" dirty="0"/>
              <a:t> hebben</a:t>
            </a:r>
            <a:r>
              <a:rPr lang="nl-NL" sz="2000" dirty="0" smtClean="0"/>
              <a:t>.</a:t>
            </a:r>
          </a:p>
          <a:p>
            <a:r>
              <a:rPr lang="nl-NL" sz="2000" dirty="0" smtClean="0"/>
              <a:t>Dit </a:t>
            </a:r>
            <a:r>
              <a:rPr lang="nl-NL" sz="2000" dirty="0"/>
              <a:t>paspoort kan alleen door dierenartsen uitgegeven worden. </a:t>
            </a:r>
            <a:endParaRPr lang="nl-NL" sz="2000" dirty="0" smtClean="0"/>
          </a:p>
          <a:p>
            <a:r>
              <a:rPr lang="nl-NL" sz="2000" dirty="0" smtClean="0"/>
              <a:t>Jonge </a:t>
            </a:r>
            <a:r>
              <a:rPr lang="nl-NL" sz="2000" dirty="0"/>
              <a:t>dieren moeten bij aankomst in Nederland gevaccineerd worden tegen rabiës. </a:t>
            </a:r>
          </a:p>
        </p:txBody>
      </p:sp>
      <p:pic>
        <p:nvPicPr>
          <p:cNvPr id="4" name="Afbeelding 3"/>
          <p:cNvPicPr>
            <a:picLocks noChangeAspect="1"/>
          </p:cNvPicPr>
          <p:nvPr/>
        </p:nvPicPr>
        <p:blipFill>
          <a:blip r:embed="rId3"/>
          <a:stretch>
            <a:fillRect/>
          </a:stretch>
        </p:blipFill>
        <p:spPr>
          <a:xfrm>
            <a:off x="6888479" y="4117952"/>
            <a:ext cx="5215197" cy="2740048"/>
          </a:xfrm>
          <a:prstGeom prst="rect">
            <a:avLst/>
          </a:prstGeom>
        </p:spPr>
      </p:pic>
      <p:pic>
        <p:nvPicPr>
          <p:cNvPr id="5" name="Afbeelding 4"/>
          <p:cNvPicPr>
            <a:picLocks noChangeAspect="1"/>
          </p:cNvPicPr>
          <p:nvPr/>
        </p:nvPicPr>
        <p:blipFill>
          <a:blip r:embed="rId4"/>
          <a:stretch>
            <a:fillRect/>
          </a:stretch>
        </p:blipFill>
        <p:spPr>
          <a:xfrm>
            <a:off x="2744663" y="4324509"/>
            <a:ext cx="2244281" cy="2194559"/>
          </a:xfrm>
          <a:prstGeom prst="rect">
            <a:avLst/>
          </a:prstGeom>
        </p:spPr>
      </p:pic>
    </p:spTree>
    <p:extLst>
      <p:ext uri="{BB962C8B-B14F-4D97-AF65-F5344CB8AC3E}">
        <p14:creationId xmlns:p14="http://schemas.microsoft.com/office/powerpoint/2010/main" val="68381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98259-FE09-4A5C-A8EE-8E40F0D69DBC}"/>
              </a:ext>
            </a:extLst>
          </p:cNvPr>
          <p:cNvSpPr>
            <a:spLocks noGrp="1"/>
          </p:cNvSpPr>
          <p:nvPr>
            <p:ph type="title"/>
          </p:nvPr>
        </p:nvSpPr>
        <p:spPr/>
        <p:txBody>
          <a:bodyPr>
            <a:normAutofit/>
          </a:bodyPr>
          <a:lstStyle/>
          <a:p>
            <a:r>
              <a:rPr lang="nl-NL" b="1" dirty="0" smtClean="0">
                <a:solidFill>
                  <a:schemeClr val="tx2"/>
                </a:solidFill>
              </a:rPr>
              <a:t>Zoek eens even uit:</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44D65835-D049-40C3-9E7D-7F4EBC49B472}"/>
              </a:ext>
            </a:extLst>
          </p:cNvPr>
          <p:cNvSpPr>
            <a:spLocks noGrp="1"/>
          </p:cNvSpPr>
          <p:nvPr>
            <p:ph idx="1"/>
          </p:nvPr>
        </p:nvSpPr>
        <p:spPr/>
        <p:txBody>
          <a:bodyPr>
            <a:normAutofit/>
          </a:bodyPr>
          <a:lstStyle/>
          <a:p>
            <a:pPr marL="0" indent="0">
              <a:buNone/>
            </a:pPr>
            <a:r>
              <a:rPr lang="nl-NL" dirty="0" smtClean="0"/>
              <a:t>Zoek op </a:t>
            </a:r>
            <a:r>
              <a:rPr lang="nl-NL" dirty="0"/>
              <a:t>in het </a:t>
            </a:r>
            <a:r>
              <a:rPr lang="nl-NL" dirty="0">
                <a:solidFill>
                  <a:srgbClr val="FF0000"/>
                </a:solidFill>
              </a:rPr>
              <a:t>BESLUIT HOUDERS VAN </a:t>
            </a:r>
            <a:r>
              <a:rPr lang="nl-NL" dirty="0" smtClean="0">
                <a:solidFill>
                  <a:srgbClr val="FF0000"/>
                </a:solidFill>
              </a:rPr>
              <a:t>DIEREN </a:t>
            </a:r>
            <a:r>
              <a:rPr lang="nl-NL" dirty="0" smtClean="0"/>
              <a:t>:</a:t>
            </a:r>
            <a:endParaRPr lang="nl-NL" dirty="0"/>
          </a:p>
          <a:p>
            <a:endParaRPr lang="nl-NL" dirty="0"/>
          </a:p>
          <a:p>
            <a:r>
              <a:rPr lang="nl-NL" dirty="0"/>
              <a:t>Mag </a:t>
            </a:r>
            <a:r>
              <a:rPr lang="nl-NL" dirty="0" smtClean="0"/>
              <a:t>een dierenspeciaalzaak pups </a:t>
            </a:r>
            <a:r>
              <a:rPr lang="nl-NL" dirty="0"/>
              <a:t>in de etalage </a:t>
            </a:r>
            <a:r>
              <a:rPr lang="nl-NL" dirty="0" smtClean="0"/>
              <a:t>zetten?</a:t>
            </a:r>
          </a:p>
          <a:p>
            <a:pPr marL="0" indent="0">
              <a:buNone/>
            </a:pPr>
            <a:endParaRPr lang="nl-NL" dirty="0"/>
          </a:p>
          <a:p>
            <a:r>
              <a:rPr lang="nl-NL" dirty="0"/>
              <a:t>Guusje van 11 jaar heeft geld gespaard om een cavia te kopen. Mogen wij de cavia als verkoopmedewerker van een dierenwinkel aan haar verkopen</a:t>
            </a:r>
            <a:r>
              <a:rPr lang="nl-NL" dirty="0" smtClean="0"/>
              <a:t>?</a:t>
            </a:r>
          </a:p>
          <a:p>
            <a:pPr marL="0" indent="0">
              <a:buNone/>
            </a:pPr>
            <a:endParaRPr lang="nl-NL" dirty="0"/>
          </a:p>
          <a:p>
            <a:r>
              <a:rPr lang="nl-NL" dirty="0"/>
              <a:t>Welke informatie moet de verkoopmedewerker aan Jan (41jr) meegeven die een konijn in de winkel heeft gekocht.</a:t>
            </a:r>
          </a:p>
        </p:txBody>
      </p:sp>
    </p:spTree>
    <p:extLst>
      <p:ext uri="{BB962C8B-B14F-4D97-AF65-F5344CB8AC3E}">
        <p14:creationId xmlns:p14="http://schemas.microsoft.com/office/powerpoint/2010/main" val="17253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BDD44-38B0-44E6-BC5E-5525368EF00F}"/>
              </a:ext>
            </a:extLst>
          </p:cNvPr>
          <p:cNvSpPr>
            <a:spLocks noGrp="1"/>
          </p:cNvSpPr>
          <p:nvPr>
            <p:ph type="title"/>
          </p:nvPr>
        </p:nvSpPr>
        <p:spPr>
          <a:xfrm>
            <a:off x="694508" y="497436"/>
            <a:ext cx="10515600" cy="1325563"/>
          </a:xfrm>
        </p:spPr>
        <p:txBody>
          <a:bodyPr/>
          <a:lstStyle/>
          <a:p>
            <a:r>
              <a:rPr lang="nl-NL" b="1" dirty="0" smtClean="0">
                <a:solidFill>
                  <a:schemeClr val="tx2"/>
                </a:solidFill>
              </a:rPr>
              <a:t>Wetgeving rondom </a:t>
            </a:r>
            <a:r>
              <a:rPr lang="nl-NL" b="1" u="sng" dirty="0" smtClean="0">
                <a:solidFill>
                  <a:schemeClr val="tx2"/>
                </a:solidFill>
              </a:rPr>
              <a:t>verkopen</a:t>
            </a:r>
            <a:r>
              <a:rPr lang="nl-NL" b="1" dirty="0" smtClean="0">
                <a:solidFill>
                  <a:schemeClr val="tx2"/>
                </a:solidFill>
              </a:rPr>
              <a:t> van dieren</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1B31DD66-580A-45BA-B4D0-EF9B45D31360}"/>
              </a:ext>
            </a:extLst>
          </p:cNvPr>
          <p:cNvSpPr>
            <a:spLocks noGrp="1"/>
          </p:cNvSpPr>
          <p:nvPr>
            <p:ph idx="1"/>
          </p:nvPr>
        </p:nvSpPr>
        <p:spPr>
          <a:xfrm>
            <a:off x="694508" y="2611623"/>
            <a:ext cx="10515600" cy="4240576"/>
          </a:xfrm>
        </p:spPr>
        <p:txBody>
          <a:bodyPr>
            <a:normAutofit/>
          </a:bodyPr>
          <a:lstStyle/>
          <a:p>
            <a:pPr marL="0" indent="0">
              <a:buNone/>
            </a:pPr>
            <a:r>
              <a:rPr lang="nl-NL" sz="2000" dirty="0" smtClean="0"/>
              <a:t>Voor het verkopen </a:t>
            </a:r>
            <a:r>
              <a:rPr lang="nl-NL" sz="2000" dirty="0"/>
              <a:t>van gezelschapsdieren </a:t>
            </a:r>
            <a:r>
              <a:rPr lang="nl-NL" sz="2000" dirty="0" smtClean="0"/>
              <a:t>gelden een aantal regels, </a:t>
            </a:r>
            <a:r>
              <a:rPr lang="nl-NL" sz="2000" dirty="0" smtClean="0"/>
              <a:t>o.a.: </a:t>
            </a:r>
            <a:endParaRPr lang="nl-NL" sz="2000" dirty="0" smtClean="0"/>
          </a:p>
          <a:p>
            <a:r>
              <a:rPr lang="nl-NL" sz="2000" dirty="0" smtClean="0"/>
              <a:t>Dieren </a:t>
            </a:r>
            <a:r>
              <a:rPr lang="nl-NL" sz="2000" dirty="0"/>
              <a:t>mogen niet verkocht worden aan kinderen onder de 16 jaar.</a:t>
            </a:r>
          </a:p>
          <a:p>
            <a:pPr lvl="0"/>
            <a:r>
              <a:rPr lang="nl-NL" sz="2000" dirty="0"/>
              <a:t>Dieren mogen niet in de etalage van de winkelruimte geplaatst worden.</a:t>
            </a:r>
          </a:p>
          <a:p>
            <a:pPr lvl="0"/>
            <a:r>
              <a:rPr lang="nl-NL" sz="2000" dirty="0"/>
              <a:t>Kopers moeten schriftelijke voorlichting krijgen over het desbetreffende dier</a:t>
            </a:r>
            <a:r>
              <a:rPr lang="nl-NL" sz="2000" dirty="0" smtClean="0"/>
              <a:t>.</a:t>
            </a:r>
            <a:endParaRPr lang="nl-NL" sz="2000" dirty="0"/>
          </a:p>
        </p:txBody>
      </p:sp>
      <p:pic>
        <p:nvPicPr>
          <p:cNvPr id="3076" name="Picture 4" descr="Afbeeldingsresultaat voor wetgeving">
            <a:extLst>
              <a:ext uri="{FF2B5EF4-FFF2-40B4-BE49-F238E27FC236}">
                <a16:creationId xmlns:a16="http://schemas.microsoft.com/office/drawing/2014/main" id="{465E8946-6FFB-443E-A1D4-B99A2F39B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476" y="197103"/>
            <a:ext cx="2101173" cy="166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37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2CE0C-0508-4C92-BDEE-DC3765FE59A1}"/>
              </a:ext>
            </a:extLst>
          </p:cNvPr>
          <p:cNvSpPr>
            <a:spLocks noGrp="1"/>
          </p:cNvSpPr>
          <p:nvPr>
            <p:ph type="title"/>
          </p:nvPr>
        </p:nvSpPr>
        <p:spPr/>
        <p:txBody>
          <a:bodyPr/>
          <a:lstStyle/>
          <a:p>
            <a:r>
              <a:rPr lang="nl-NL" b="1" dirty="0" smtClean="0">
                <a:solidFill>
                  <a:schemeClr val="tx2"/>
                </a:solidFill>
              </a:rPr>
              <a:t>Wetgeving </a:t>
            </a:r>
            <a:r>
              <a:rPr lang="nl-NL" b="1" dirty="0">
                <a:solidFill>
                  <a:schemeClr val="tx2"/>
                </a:solidFill>
              </a:rPr>
              <a:t>rondom verkopen</a:t>
            </a:r>
          </a:p>
        </p:txBody>
      </p:sp>
      <p:sp>
        <p:nvSpPr>
          <p:cNvPr id="3" name="Tijdelijke aanduiding voor inhoud 2">
            <a:extLst>
              <a:ext uri="{FF2B5EF4-FFF2-40B4-BE49-F238E27FC236}">
                <a16:creationId xmlns:a16="http://schemas.microsoft.com/office/drawing/2014/main" id="{9CCB6EE6-38DE-411D-8229-CC5230231FBB}"/>
              </a:ext>
            </a:extLst>
          </p:cNvPr>
          <p:cNvSpPr>
            <a:spLocks noGrp="1"/>
          </p:cNvSpPr>
          <p:nvPr>
            <p:ph idx="1"/>
          </p:nvPr>
        </p:nvSpPr>
        <p:spPr>
          <a:xfrm>
            <a:off x="838200" y="1825625"/>
            <a:ext cx="10877550" cy="4351338"/>
          </a:xfrm>
        </p:spPr>
        <p:txBody>
          <a:bodyPr/>
          <a:lstStyle/>
          <a:p>
            <a:pPr marL="0" indent="0">
              <a:buNone/>
            </a:pPr>
            <a:r>
              <a:rPr lang="nl-NL" sz="2000" u="sng" dirty="0" smtClean="0"/>
              <a:t>Eisen bij bedrijfsmatige activiteiten met dieren;</a:t>
            </a:r>
          </a:p>
          <a:p>
            <a:pPr marL="514350" indent="-514350">
              <a:buAutoNum type="arabicPeriod"/>
            </a:pPr>
            <a:r>
              <a:rPr lang="nl-NL" sz="2000" dirty="0" smtClean="0"/>
              <a:t>Bedrijfsregistratie </a:t>
            </a:r>
            <a:r>
              <a:rPr lang="nl-NL" sz="2000" dirty="0" smtClean="0">
                <a:sym typeface="Wingdings" panose="05000000000000000000" pitchFamily="2" charset="2"/>
              </a:rPr>
              <a:t> </a:t>
            </a:r>
            <a:r>
              <a:rPr lang="nl-NL" sz="2000" dirty="0" smtClean="0"/>
              <a:t>UBN nummer</a:t>
            </a:r>
          </a:p>
          <a:p>
            <a:pPr marL="514350" indent="-514350">
              <a:buAutoNum type="arabicPeriod"/>
            </a:pPr>
            <a:r>
              <a:rPr lang="nl-NL" sz="2000" dirty="0" smtClean="0"/>
              <a:t>Evenementen waarop gezelschapsdieren worden tentoongesteld en/of verhandeld </a:t>
            </a:r>
            <a:r>
              <a:rPr lang="nl-NL" sz="2000" dirty="0" smtClean="0">
                <a:sym typeface="Wingdings" panose="05000000000000000000" pitchFamily="2" charset="2"/>
              </a:rPr>
              <a:t> bij de</a:t>
            </a:r>
            <a:r>
              <a:rPr lang="nl-NL" sz="2000" dirty="0" smtClean="0"/>
              <a:t> NVWA aanmelden</a:t>
            </a:r>
          </a:p>
          <a:p>
            <a:pPr marL="514350" indent="-514350">
              <a:buAutoNum type="arabicPeriod"/>
            </a:pPr>
            <a:r>
              <a:rPr lang="nl-NL" sz="2000" dirty="0" smtClean="0"/>
              <a:t>Soms een milieuvergunning van de gemeente nodig</a:t>
            </a:r>
            <a:endParaRPr lang="nl-NL" sz="2000" u="sng" dirty="0"/>
          </a:p>
          <a:p>
            <a:pPr marL="514350" indent="-514350">
              <a:buAutoNum type="arabicPeriod"/>
            </a:pPr>
            <a:r>
              <a:rPr lang="nl-NL" sz="2000" dirty="0" smtClean="0"/>
              <a:t>Bewijs </a:t>
            </a:r>
            <a:r>
              <a:rPr lang="nl-NL" sz="2000" dirty="0"/>
              <a:t>van </a:t>
            </a:r>
            <a:r>
              <a:rPr lang="nl-NL" sz="2000" dirty="0" smtClean="0"/>
              <a:t>vakbekwaamheid	</a:t>
            </a:r>
          </a:p>
          <a:p>
            <a:pPr marL="457200" lvl="1" indent="0">
              <a:buNone/>
            </a:pPr>
            <a:r>
              <a:rPr lang="nl-NL" sz="2000" dirty="0"/>
              <a:t> </a:t>
            </a:r>
            <a:r>
              <a:rPr lang="nl-NL" sz="2000" dirty="0" smtClean="0"/>
              <a:t>   - moet worden geregistreerd bij de Rijksdienst voor ondernemend Nederland.</a:t>
            </a:r>
          </a:p>
          <a:p>
            <a:endParaRPr lang="nl-NL" dirty="0"/>
          </a:p>
        </p:txBody>
      </p:sp>
    </p:spTree>
    <p:extLst>
      <p:ext uri="{BB962C8B-B14F-4D97-AF65-F5344CB8AC3E}">
        <p14:creationId xmlns:p14="http://schemas.microsoft.com/office/powerpoint/2010/main" val="3086554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919</TotalTime>
  <Words>1042</Words>
  <Application>Microsoft Office PowerPoint</Application>
  <PresentationFormat>Breedbeeld</PresentationFormat>
  <Paragraphs>122</Paragraphs>
  <Slides>17</Slides>
  <Notes>10</Notes>
  <HiddenSlides>0</HiddenSlides>
  <MMClips>1</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vt:i4>
      </vt:variant>
    </vt:vector>
  </HeadingPairs>
  <TitlesOfParts>
    <vt:vector size="27" baseType="lpstr">
      <vt:lpstr>Arial</vt:lpstr>
      <vt:lpstr>Calibri</vt:lpstr>
      <vt:lpstr>Calibri Light</vt:lpstr>
      <vt:lpstr>Lucida Sans</vt:lpstr>
      <vt:lpstr>Trebuchet MS</vt:lpstr>
      <vt:lpstr>Wingdings</vt:lpstr>
      <vt:lpstr>Wingdings 2</vt:lpstr>
      <vt:lpstr>Wingdings 3</vt:lpstr>
      <vt:lpstr>HDOfficeLightV0</vt:lpstr>
      <vt:lpstr>Facet</vt:lpstr>
      <vt:lpstr>Wet- en regelgeving </vt:lpstr>
      <vt:lpstr>Leerdoelen wet- en regelgeving honden en katten</vt:lpstr>
      <vt:lpstr>Wet Dieren</vt:lpstr>
      <vt:lpstr>Art. 2.1 Wet Dieren (2013) </vt:lpstr>
      <vt:lpstr>PowerPoint-presentatie</vt:lpstr>
      <vt:lpstr>Wetgeving rondom importeren van dieren</vt:lpstr>
      <vt:lpstr>Zoek eens even uit:</vt:lpstr>
      <vt:lpstr>Wetgeving rondom verkopen van dieren</vt:lpstr>
      <vt:lpstr>Wetgeving rondom verkopen</vt:lpstr>
      <vt:lpstr>Wetgeving rondom verkopen - Garantie</vt:lpstr>
      <vt:lpstr>Wetgeving rondom het houden van dieren</vt:lpstr>
      <vt:lpstr>Wetgeving rondom het vervoeren van dieren</vt:lpstr>
      <vt:lpstr>Handelsketen</vt:lpstr>
      <vt:lpstr>PowerPoint-presentatie</vt:lpstr>
      <vt:lpstr>Opdracht</vt:lpstr>
      <vt:lpstr>Wat gaan jullie doen?</vt:lpstr>
      <vt:lpstr>Beoordeling folders</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Hond &amp; Kat</dc:title>
  <dc:creator>Weijden, Yorike van der</dc:creator>
  <cp:lastModifiedBy>Sophie Witschge</cp:lastModifiedBy>
  <cp:revision>41</cp:revision>
  <dcterms:created xsi:type="dcterms:W3CDTF">2017-11-05T11:50:58Z</dcterms:created>
  <dcterms:modified xsi:type="dcterms:W3CDTF">2018-08-22T14:33:19Z</dcterms:modified>
</cp:coreProperties>
</file>